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Semi-Bold" charset="1" panose="00000700000000000000"/>
      <p:regular r:id="rId12"/>
    </p:embeddedFont>
    <p:embeddedFont>
      <p:font typeface="Montserrat Semi-Bold Bold" charset="1" panose="00000800000000000000"/>
      <p:regular r:id="rId13"/>
    </p:embeddedFont>
    <p:embeddedFont>
      <p:font typeface="Montserrat Semi-Bold Italics" charset="1" panose="00000700000000000000"/>
      <p:regular r:id="rId14"/>
    </p:embeddedFont>
    <p:embeddedFont>
      <p:font typeface="Montserrat Semi-Bold Bold Italics" charset="1" panose="00000800000000000000"/>
      <p:regular r:id="rId15"/>
    </p:embeddedFont>
    <p:embeddedFont>
      <p:font typeface="Montserrat" charset="1" panose="00000500000000000000"/>
      <p:regular r:id="rId16"/>
    </p:embeddedFont>
    <p:embeddedFont>
      <p:font typeface="Montserrat Bold" charset="1" panose="00000600000000000000"/>
      <p:regular r:id="rId17"/>
    </p:embeddedFont>
    <p:embeddedFont>
      <p:font typeface="Montserrat Italics" charset="1" panose="00000500000000000000"/>
      <p:regular r:id="rId18"/>
    </p:embeddedFont>
    <p:embeddedFont>
      <p:font typeface="Montserrat Bold Italics" charset="1" panose="00000600000000000000"/>
      <p:regular r:id="rId19"/>
    </p:embeddedFont>
    <p:embeddedFont>
      <p:font typeface="Agrandir Medium" charset="1" panose="00000600000000000000"/>
      <p:regular r:id="rId20"/>
    </p:embeddedFont>
    <p:embeddedFont>
      <p:font typeface="Agrandir Medium Bold" charset="1" panose="00000900000000000000"/>
      <p:regular r:id="rId21"/>
    </p:embeddedFont>
    <p:embeddedFont>
      <p:font typeface="Agrandir Medium Italics" charset="1" panose="00000600000000000000"/>
      <p:regular r:id="rId22"/>
    </p:embeddedFont>
    <p:embeddedFont>
      <p:font typeface="Agrandir Medium 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973348" y="5114925"/>
            <a:ext cx="6611286" cy="4002833"/>
          </a:xfrm>
          <a:custGeom>
            <a:avLst/>
            <a:gdLst/>
            <a:ahLst/>
            <a:cxnLst/>
            <a:rect r="r" b="b" t="t" l="l"/>
            <a:pathLst>
              <a:path h="4002833" w="6611286">
                <a:moveTo>
                  <a:pt x="0" y="0"/>
                </a:moveTo>
                <a:lnTo>
                  <a:pt x="6611286" y="0"/>
                </a:lnTo>
                <a:lnTo>
                  <a:pt x="6611286" y="4002833"/>
                </a:lnTo>
                <a:lnTo>
                  <a:pt x="0" y="40028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82991" y="5114925"/>
            <a:ext cx="3631661" cy="4002833"/>
          </a:xfrm>
          <a:custGeom>
            <a:avLst/>
            <a:gdLst/>
            <a:ahLst/>
            <a:cxnLst/>
            <a:rect r="r" b="b" t="t" l="l"/>
            <a:pathLst>
              <a:path h="4002833" w="3631661">
                <a:moveTo>
                  <a:pt x="0" y="0"/>
                </a:moveTo>
                <a:lnTo>
                  <a:pt x="3631661" y="0"/>
                </a:lnTo>
                <a:lnTo>
                  <a:pt x="3631661" y="4002833"/>
                </a:lnTo>
                <a:lnTo>
                  <a:pt x="0" y="4002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003734" y="5114925"/>
            <a:ext cx="3071265" cy="4002833"/>
          </a:xfrm>
          <a:custGeom>
            <a:avLst/>
            <a:gdLst/>
            <a:ahLst/>
            <a:cxnLst/>
            <a:rect r="r" b="b" t="t" l="l"/>
            <a:pathLst>
              <a:path h="4002833" w="3071265">
                <a:moveTo>
                  <a:pt x="0" y="0"/>
                </a:moveTo>
                <a:lnTo>
                  <a:pt x="3071264" y="0"/>
                </a:lnTo>
                <a:lnTo>
                  <a:pt x="3071264" y="4002833"/>
                </a:lnTo>
                <a:lnTo>
                  <a:pt x="0" y="4002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494087" y="5114925"/>
            <a:ext cx="1769803" cy="1875514"/>
          </a:xfrm>
          <a:custGeom>
            <a:avLst/>
            <a:gdLst/>
            <a:ahLst/>
            <a:cxnLst/>
            <a:rect r="r" b="b" t="t" l="l"/>
            <a:pathLst>
              <a:path h="1875514" w="1769803">
                <a:moveTo>
                  <a:pt x="0" y="0"/>
                </a:moveTo>
                <a:lnTo>
                  <a:pt x="1769804" y="0"/>
                </a:lnTo>
                <a:lnTo>
                  <a:pt x="1769804" y="1875514"/>
                </a:lnTo>
                <a:lnTo>
                  <a:pt x="0" y="1875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494087" y="7242244"/>
            <a:ext cx="1769803" cy="1875514"/>
          </a:xfrm>
          <a:custGeom>
            <a:avLst/>
            <a:gdLst/>
            <a:ahLst/>
            <a:cxnLst/>
            <a:rect r="r" b="b" t="t" l="l"/>
            <a:pathLst>
              <a:path h="1875514" w="1769803">
                <a:moveTo>
                  <a:pt x="0" y="0"/>
                </a:moveTo>
                <a:lnTo>
                  <a:pt x="1769804" y="0"/>
                </a:lnTo>
                <a:lnTo>
                  <a:pt x="1769804" y="1875514"/>
                </a:lnTo>
                <a:lnTo>
                  <a:pt x="0" y="18755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668665">
            <a:off x="2491076" y="2586514"/>
            <a:ext cx="1637273" cy="1718511"/>
          </a:xfrm>
          <a:custGeom>
            <a:avLst/>
            <a:gdLst/>
            <a:ahLst/>
            <a:cxnLst/>
            <a:rect r="r" b="b" t="t" l="l"/>
            <a:pathLst>
              <a:path h="1718511" w="1637273">
                <a:moveTo>
                  <a:pt x="0" y="0"/>
                </a:moveTo>
                <a:lnTo>
                  <a:pt x="1637273" y="0"/>
                </a:lnTo>
                <a:lnTo>
                  <a:pt x="1637273" y="1718512"/>
                </a:lnTo>
                <a:lnTo>
                  <a:pt x="0" y="17185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08757">
            <a:off x="14602647" y="1240344"/>
            <a:ext cx="1792349" cy="1835739"/>
          </a:xfrm>
          <a:custGeom>
            <a:avLst/>
            <a:gdLst/>
            <a:ahLst/>
            <a:cxnLst/>
            <a:rect r="r" b="b" t="t" l="l"/>
            <a:pathLst>
              <a:path h="1835739" w="1792349">
                <a:moveTo>
                  <a:pt x="0" y="0"/>
                </a:moveTo>
                <a:lnTo>
                  <a:pt x="1792348" y="0"/>
                </a:lnTo>
                <a:lnTo>
                  <a:pt x="1792348" y="1835739"/>
                </a:lnTo>
                <a:lnTo>
                  <a:pt x="0" y="18357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3980697" y="809625"/>
            <a:ext cx="10326606" cy="2002842"/>
          </a:xfrm>
          <a:prstGeom prst="rect">
            <a:avLst/>
          </a:prstGeom>
        </p:spPr>
        <p:txBody>
          <a:bodyPr anchor="t" rtlCol="false" tIns="0" lIns="0" bIns="0" rIns="0">
            <a:spAutoFit/>
          </a:bodyPr>
          <a:lstStyle/>
          <a:p>
            <a:pPr algn="ctr">
              <a:lnSpc>
                <a:spcPts val="13057"/>
              </a:lnSpc>
            </a:pPr>
            <a:r>
              <a:rPr lang="en-US" sz="11454">
                <a:solidFill>
                  <a:srgbClr val="4B7CEB"/>
                </a:solidFill>
                <a:latin typeface="Agrandir Medium"/>
              </a:rPr>
              <a:t>Tugas akhir</a:t>
            </a:r>
          </a:p>
        </p:txBody>
      </p:sp>
      <p:sp>
        <p:nvSpPr>
          <p:cNvPr name="TextBox 11" id="11"/>
          <p:cNvSpPr txBox="true"/>
          <p:nvPr/>
        </p:nvSpPr>
        <p:spPr>
          <a:xfrm rot="0">
            <a:off x="4789538" y="2152355"/>
            <a:ext cx="8708924" cy="2294696"/>
          </a:xfrm>
          <a:prstGeom prst="rect">
            <a:avLst/>
          </a:prstGeom>
        </p:spPr>
        <p:txBody>
          <a:bodyPr anchor="t" rtlCol="false" tIns="0" lIns="0" bIns="0" rIns="0">
            <a:spAutoFit/>
          </a:bodyPr>
          <a:lstStyle/>
          <a:p>
            <a:pPr algn="ctr">
              <a:lnSpc>
                <a:spcPts val="16035"/>
              </a:lnSpc>
            </a:pPr>
            <a:r>
              <a:rPr lang="en-US" sz="11454">
                <a:solidFill>
                  <a:srgbClr val="FA7AAC"/>
                </a:solidFill>
                <a:latin typeface="Agrandir Medium Bold"/>
              </a:rPr>
              <a:t>PW &amp; PPB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973348" y="5255467"/>
            <a:ext cx="6611286" cy="4002833"/>
          </a:xfrm>
          <a:custGeom>
            <a:avLst/>
            <a:gdLst/>
            <a:ahLst/>
            <a:cxnLst/>
            <a:rect r="r" b="b" t="t" l="l"/>
            <a:pathLst>
              <a:path h="4002833" w="6611286">
                <a:moveTo>
                  <a:pt x="0" y="0"/>
                </a:moveTo>
                <a:lnTo>
                  <a:pt x="6611286" y="0"/>
                </a:lnTo>
                <a:lnTo>
                  <a:pt x="6611286" y="4002833"/>
                </a:lnTo>
                <a:lnTo>
                  <a:pt x="0" y="40028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82991" y="5255467"/>
            <a:ext cx="3631661" cy="4002833"/>
          </a:xfrm>
          <a:custGeom>
            <a:avLst/>
            <a:gdLst/>
            <a:ahLst/>
            <a:cxnLst/>
            <a:rect r="r" b="b" t="t" l="l"/>
            <a:pathLst>
              <a:path h="4002833" w="3631661">
                <a:moveTo>
                  <a:pt x="0" y="0"/>
                </a:moveTo>
                <a:lnTo>
                  <a:pt x="3631661" y="0"/>
                </a:lnTo>
                <a:lnTo>
                  <a:pt x="3631661" y="4002833"/>
                </a:lnTo>
                <a:lnTo>
                  <a:pt x="0" y="4002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003734" y="5255467"/>
            <a:ext cx="3071265" cy="4002833"/>
          </a:xfrm>
          <a:custGeom>
            <a:avLst/>
            <a:gdLst/>
            <a:ahLst/>
            <a:cxnLst/>
            <a:rect r="r" b="b" t="t" l="l"/>
            <a:pathLst>
              <a:path h="4002833" w="3071265">
                <a:moveTo>
                  <a:pt x="0" y="0"/>
                </a:moveTo>
                <a:lnTo>
                  <a:pt x="3071264" y="0"/>
                </a:lnTo>
                <a:lnTo>
                  <a:pt x="3071264" y="4002833"/>
                </a:lnTo>
                <a:lnTo>
                  <a:pt x="0" y="4002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494087" y="5255467"/>
            <a:ext cx="1769803" cy="1875514"/>
          </a:xfrm>
          <a:custGeom>
            <a:avLst/>
            <a:gdLst/>
            <a:ahLst/>
            <a:cxnLst/>
            <a:rect r="r" b="b" t="t" l="l"/>
            <a:pathLst>
              <a:path h="1875514" w="1769803">
                <a:moveTo>
                  <a:pt x="0" y="0"/>
                </a:moveTo>
                <a:lnTo>
                  <a:pt x="1769804" y="0"/>
                </a:lnTo>
                <a:lnTo>
                  <a:pt x="1769804" y="1875514"/>
                </a:lnTo>
                <a:lnTo>
                  <a:pt x="0" y="1875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494087" y="7382786"/>
            <a:ext cx="1769803" cy="1875514"/>
          </a:xfrm>
          <a:custGeom>
            <a:avLst/>
            <a:gdLst/>
            <a:ahLst/>
            <a:cxnLst/>
            <a:rect r="r" b="b" t="t" l="l"/>
            <a:pathLst>
              <a:path h="1875514" w="1769803">
                <a:moveTo>
                  <a:pt x="0" y="0"/>
                </a:moveTo>
                <a:lnTo>
                  <a:pt x="1769804" y="0"/>
                </a:lnTo>
                <a:lnTo>
                  <a:pt x="1769804" y="1875514"/>
                </a:lnTo>
                <a:lnTo>
                  <a:pt x="0" y="18755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622459">
            <a:off x="14311423" y="862227"/>
            <a:ext cx="1792349" cy="1835739"/>
          </a:xfrm>
          <a:custGeom>
            <a:avLst/>
            <a:gdLst/>
            <a:ahLst/>
            <a:cxnLst/>
            <a:rect r="r" b="b" t="t" l="l"/>
            <a:pathLst>
              <a:path h="1835739" w="1792349">
                <a:moveTo>
                  <a:pt x="0" y="0"/>
                </a:moveTo>
                <a:lnTo>
                  <a:pt x="1792349" y="0"/>
                </a:lnTo>
                <a:lnTo>
                  <a:pt x="1792349" y="1835739"/>
                </a:lnTo>
                <a:lnTo>
                  <a:pt x="0" y="18357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2883291" y="1465772"/>
            <a:ext cx="12521417" cy="2419465"/>
          </a:xfrm>
          <a:prstGeom prst="rect">
            <a:avLst/>
          </a:prstGeom>
        </p:spPr>
        <p:txBody>
          <a:bodyPr anchor="t" rtlCol="false" tIns="0" lIns="0" bIns="0" rIns="0">
            <a:spAutoFit/>
          </a:bodyPr>
          <a:lstStyle/>
          <a:p>
            <a:pPr algn="ctr">
              <a:lnSpc>
                <a:spcPts val="15833"/>
              </a:lnSpc>
            </a:pPr>
            <a:r>
              <a:rPr lang="en-US" sz="13888">
                <a:solidFill>
                  <a:srgbClr val="4B7CEB"/>
                </a:solidFill>
                <a:latin typeface="Agrandir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p:nvPr/>
        </p:nvGrpSpPr>
        <p:grpSpPr>
          <a:xfrm rot="0">
            <a:off x="-1095602" y="1810658"/>
            <a:ext cx="12012113" cy="6665683"/>
            <a:chOff x="0" y="0"/>
            <a:chExt cx="3163684" cy="1755571"/>
          </a:xfrm>
        </p:grpSpPr>
        <p:sp>
          <p:nvSpPr>
            <p:cNvPr name="Freeform 4" id="4"/>
            <p:cNvSpPr/>
            <p:nvPr/>
          </p:nvSpPr>
          <p:spPr>
            <a:xfrm flipH="false" flipV="false" rot="0">
              <a:off x="0" y="0"/>
              <a:ext cx="3163684" cy="1755571"/>
            </a:xfrm>
            <a:custGeom>
              <a:avLst/>
              <a:gdLst/>
              <a:ahLst/>
              <a:cxnLst/>
              <a:rect r="r" b="b" t="t" l="l"/>
              <a:pathLst>
                <a:path h="1755571" w="3163684">
                  <a:moveTo>
                    <a:pt x="32870" y="0"/>
                  </a:moveTo>
                  <a:lnTo>
                    <a:pt x="3130814" y="0"/>
                  </a:lnTo>
                  <a:cubicBezTo>
                    <a:pt x="3148968" y="0"/>
                    <a:pt x="3163684" y="14716"/>
                    <a:pt x="3163684" y="32870"/>
                  </a:cubicBezTo>
                  <a:lnTo>
                    <a:pt x="3163684" y="1722701"/>
                  </a:lnTo>
                  <a:cubicBezTo>
                    <a:pt x="3163684" y="1731419"/>
                    <a:pt x="3160221" y="1739779"/>
                    <a:pt x="3154057" y="1745944"/>
                  </a:cubicBezTo>
                  <a:cubicBezTo>
                    <a:pt x="3147892" y="1752108"/>
                    <a:pt x="3139532" y="1755571"/>
                    <a:pt x="3130814" y="1755571"/>
                  </a:cubicBezTo>
                  <a:lnTo>
                    <a:pt x="32870" y="1755571"/>
                  </a:lnTo>
                  <a:cubicBezTo>
                    <a:pt x="14716" y="1755571"/>
                    <a:pt x="0" y="1740855"/>
                    <a:pt x="0" y="1722701"/>
                  </a:cubicBezTo>
                  <a:lnTo>
                    <a:pt x="0" y="32870"/>
                  </a:lnTo>
                  <a:cubicBezTo>
                    <a:pt x="0" y="14716"/>
                    <a:pt x="14716" y="0"/>
                    <a:pt x="32870" y="0"/>
                  </a:cubicBezTo>
                  <a:close/>
                </a:path>
              </a:pathLst>
            </a:custGeom>
            <a:solidFill>
              <a:srgbClr val="FFBA5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1948558" y="1260158"/>
            <a:ext cx="3925201" cy="7766685"/>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189" t="0" r="-22189"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6" id="16"/>
          <p:cNvSpPr txBox="true"/>
          <p:nvPr/>
        </p:nvSpPr>
        <p:spPr>
          <a:xfrm rot="0">
            <a:off x="1894782" y="2787257"/>
            <a:ext cx="7906769" cy="1069342"/>
          </a:xfrm>
          <a:prstGeom prst="rect">
            <a:avLst/>
          </a:prstGeom>
        </p:spPr>
        <p:txBody>
          <a:bodyPr anchor="t" rtlCol="false" tIns="0" lIns="0" bIns="0" rIns="0">
            <a:spAutoFit/>
          </a:bodyPr>
          <a:lstStyle/>
          <a:p>
            <a:pPr marL="0" indent="0" lvl="0">
              <a:lnSpc>
                <a:spcPts val="5680"/>
              </a:lnSpc>
              <a:spcBef>
                <a:spcPct val="0"/>
              </a:spcBef>
            </a:pPr>
            <a:r>
              <a:rPr lang="en-US" sz="8000">
                <a:solidFill>
                  <a:srgbClr val="2E2E2E"/>
                </a:solidFill>
                <a:latin typeface="Agrandir Medium"/>
              </a:rPr>
              <a:t>TOPICS</a:t>
            </a:r>
          </a:p>
        </p:txBody>
      </p:sp>
      <p:sp>
        <p:nvSpPr>
          <p:cNvPr name="TextBox 17" id="17"/>
          <p:cNvSpPr txBox="true"/>
          <p:nvPr/>
        </p:nvSpPr>
        <p:spPr>
          <a:xfrm rot="0">
            <a:off x="1894782" y="4131068"/>
            <a:ext cx="7504397" cy="1749425"/>
          </a:xfrm>
          <a:prstGeom prst="rect">
            <a:avLst/>
          </a:prstGeom>
        </p:spPr>
        <p:txBody>
          <a:bodyPr anchor="t" rtlCol="false" tIns="0" lIns="0" bIns="0" rIns="0">
            <a:spAutoFit/>
          </a:bodyPr>
          <a:lstStyle/>
          <a:p>
            <a:pPr>
              <a:lnSpc>
                <a:spcPts val="2800"/>
              </a:lnSpc>
            </a:pPr>
            <a:r>
              <a:rPr lang="en-US" sz="2000">
                <a:solidFill>
                  <a:srgbClr val="2E2E2E"/>
                </a:solidFill>
                <a:latin typeface="Montserrat Bold"/>
              </a:rPr>
              <a:t>Introduction​ of “Jajanan Mang Adul”</a:t>
            </a:r>
          </a:p>
          <a:p>
            <a:pPr>
              <a:lnSpc>
                <a:spcPts val="2800"/>
              </a:lnSpc>
            </a:pPr>
            <a:r>
              <a:rPr lang="en-US" sz="2000">
                <a:solidFill>
                  <a:srgbClr val="2E2E2E"/>
                </a:solidFill>
                <a:latin typeface="Montserrat Bold"/>
              </a:rPr>
              <a:t>Use Case</a:t>
            </a:r>
          </a:p>
          <a:p>
            <a:pPr>
              <a:lnSpc>
                <a:spcPts val="2800"/>
              </a:lnSpc>
            </a:pPr>
            <a:r>
              <a:rPr lang="en-US" sz="2000">
                <a:solidFill>
                  <a:srgbClr val="2E2E2E"/>
                </a:solidFill>
                <a:latin typeface="Montserrat Bold"/>
              </a:rPr>
              <a:t>Apps Mock Up</a:t>
            </a:r>
          </a:p>
          <a:p>
            <a:pPr>
              <a:lnSpc>
                <a:spcPts val="2800"/>
              </a:lnSpc>
            </a:pPr>
            <a:r>
              <a:rPr lang="en-US" sz="2000">
                <a:solidFill>
                  <a:srgbClr val="2E2E2E"/>
                </a:solidFill>
                <a:latin typeface="Montserrat Bold"/>
              </a:rPr>
              <a:t>Jobdesc</a:t>
            </a:r>
          </a:p>
          <a:p>
            <a:pPr>
              <a:lnSpc>
                <a:spcPts val="28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902525" y="1350075"/>
            <a:ext cx="4759024" cy="7586850"/>
          </a:xfrm>
          <a:custGeom>
            <a:avLst/>
            <a:gdLst/>
            <a:ahLst/>
            <a:cxnLst/>
            <a:rect r="r" b="b" t="t" l="l"/>
            <a:pathLst>
              <a:path h="7586850" w="4759024">
                <a:moveTo>
                  <a:pt x="0" y="0"/>
                </a:moveTo>
                <a:lnTo>
                  <a:pt x="4759025" y="0"/>
                </a:lnTo>
                <a:lnTo>
                  <a:pt x="4759025" y="7586850"/>
                </a:lnTo>
                <a:lnTo>
                  <a:pt x="0" y="7586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159053" y="2879014"/>
            <a:ext cx="8663989" cy="1069342"/>
          </a:xfrm>
          <a:prstGeom prst="rect">
            <a:avLst/>
          </a:prstGeom>
        </p:spPr>
        <p:txBody>
          <a:bodyPr anchor="t" rtlCol="false" tIns="0" lIns="0" bIns="0" rIns="0">
            <a:spAutoFit/>
          </a:bodyPr>
          <a:lstStyle/>
          <a:p>
            <a:pPr marL="0" indent="0" lvl="0">
              <a:lnSpc>
                <a:spcPts val="5680"/>
              </a:lnSpc>
              <a:spcBef>
                <a:spcPct val="0"/>
              </a:spcBef>
            </a:pPr>
            <a:r>
              <a:rPr lang="en-US" sz="8000">
                <a:solidFill>
                  <a:srgbClr val="2E2E2E"/>
                </a:solidFill>
                <a:latin typeface="Agrandir Medium"/>
              </a:rPr>
              <a:t>Introduction</a:t>
            </a:r>
          </a:p>
        </p:txBody>
      </p:sp>
      <p:sp>
        <p:nvSpPr>
          <p:cNvPr name="TextBox 5" id="5"/>
          <p:cNvSpPr txBox="true"/>
          <p:nvPr/>
        </p:nvSpPr>
        <p:spPr>
          <a:xfrm rot="0">
            <a:off x="8159053" y="4222826"/>
            <a:ext cx="8605808" cy="4813935"/>
          </a:xfrm>
          <a:prstGeom prst="rect">
            <a:avLst/>
          </a:prstGeom>
        </p:spPr>
        <p:txBody>
          <a:bodyPr anchor="t" rtlCol="false" tIns="0" lIns="0" bIns="0" rIns="0">
            <a:spAutoFit/>
          </a:bodyPr>
          <a:lstStyle/>
          <a:p>
            <a:pPr>
              <a:lnSpc>
                <a:spcPts val="2940"/>
              </a:lnSpc>
            </a:pPr>
            <a:r>
              <a:rPr lang="en-US" sz="2100">
                <a:solidFill>
                  <a:srgbClr val="2E2E2E"/>
                </a:solidFill>
                <a:latin typeface="Montserrat Bold"/>
              </a:rPr>
              <a:t>Jajanan Mang Adul merupakan salah satu Usaha Mikro, Kecil, dan Menengah yang bergerak di bidang penjualan makanan ringan. Jajanan yang dijual merupakan jajanan pasar seperti, cireng, cilok, dan lainnya, sehingga konsumen yang ditargetkan untuk masyarakat pada umumnya.</a:t>
            </a:r>
          </a:p>
          <a:p>
            <a:pPr>
              <a:lnSpc>
                <a:spcPts val="2940"/>
              </a:lnSpc>
              <a:spcBef>
                <a:spcPct val="0"/>
              </a:spcBef>
            </a:pPr>
          </a:p>
          <a:p>
            <a:pPr>
              <a:lnSpc>
                <a:spcPts val="2940"/>
              </a:lnSpc>
              <a:spcBef>
                <a:spcPct val="0"/>
              </a:spcBef>
            </a:pPr>
          </a:p>
          <a:p>
            <a:pPr>
              <a:lnSpc>
                <a:spcPts val="2940"/>
              </a:lnSpc>
              <a:spcBef>
                <a:spcPct val="0"/>
              </a:spcBef>
            </a:pPr>
            <a:r>
              <a:rPr lang="en-US" sz="2100">
                <a:solidFill>
                  <a:srgbClr val="2E2E2E"/>
                </a:solidFill>
                <a:latin typeface="Montserrat Bold"/>
              </a:rPr>
              <a:t>Jajanan Mang Adul merupakan salah satu Usaha Mikro, Kecil, dan Menengah yang bergerak di bidang penjualan makanan ringan. Jajanan yang dijual merupakan jajanan pasar seperti, cireng, cilok, dan lainnya, sehingga konsumen yang ditargetkan untuk masyarakat pada umumnya.</a:t>
            </a:r>
          </a:p>
          <a:p>
            <a:pPr>
              <a:lnSpc>
                <a:spcPts val="2940"/>
              </a:lnSpc>
              <a:spcBef>
                <a:spcPct val="0"/>
              </a:spcBef>
            </a:pPr>
          </a:p>
        </p:txBody>
      </p:sp>
      <p:sp>
        <p:nvSpPr>
          <p:cNvPr name="TextBox 6" id="6"/>
          <p:cNvSpPr txBox="true"/>
          <p:nvPr/>
        </p:nvSpPr>
        <p:spPr>
          <a:xfrm rot="0">
            <a:off x="8159053" y="990600"/>
            <a:ext cx="8605808" cy="1099185"/>
          </a:xfrm>
          <a:prstGeom prst="rect">
            <a:avLst/>
          </a:prstGeom>
        </p:spPr>
        <p:txBody>
          <a:bodyPr anchor="t" rtlCol="false" tIns="0" lIns="0" bIns="0" rIns="0">
            <a:spAutoFit/>
          </a:bodyPr>
          <a:lstStyle/>
          <a:p>
            <a:pPr>
              <a:lnSpc>
                <a:spcPts val="2940"/>
              </a:lnSpc>
            </a:pPr>
            <a:r>
              <a:rPr lang="en-US" sz="2100">
                <a:solidFill>
                  <a:srgbClr val="2E2E2E"/>
                </a:solidFill>
                <a:latin typeface="Montserrat Bold"/>
              </a:rPr>
              <a:t>Pemanfaatan Aplikasi Web dan Mobile untuk Memperluas Jangkauan Bisnis Jajanan Mang Adul</a:t>
            </a:r>
          </a:p>
          <a:p>
            <a:pPr>
              <a:lnSpc>
                <a:spcPts val="294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926937" y="3099643"/>
            <a:ext cx="4615258" cy="7187357"/>
          </a:xfrm>
          <a:custGeom>
            <a:avLst/>
            <a:gdLst/>
            <a:ahLst/>
            <a:cxnLst/>
            <a:rect r="r" b="b" t="t" l="l"/>
            <a:pathLst>
              <a:path h="7187357" w="4615258">
                <a:moveTo>
                  <a:pt x="0" y="0"/>
                </a:moveTo>
                <a:lnTo>
                  <a:pt x="4615259" y="0"/>
                </a:lnTo>
                <a:lnTo>
                  <a:pt x="4615259" y="7187357"/>
                </a:lnTo>
                <a:lnTo>
                  <a:pt x="0" y="7187357"/>
                </a:lnTo>
                <a:lnTo>
                  <a:pt x="0" y="0"/>
                </a:lnTo>
                <a:close/>
              </a:path>
            </a:pathLst>
          </a:custGeom>
          <a:blipFill>
            <a:blip r:embed="rId3"/>
            <a:stretch>
              <a:fillRect l="0" t="0" r="0" b="0"/>
            </a:stretch>
          </a:blipFill>
        </p:spPr>
      </p:sp>
      <p:sp>
        <p:nvSpPr>
          <p:cNvPr name="Freeform 4" id="4"/>
          <p:cNvSpPr/>
          <p:nvPr/>
        </p:nvSpPr>
        <p:spPr>
          <a:xfrm flipH="false" flipV="false" rot="0">
            <a:off x="9144000" y="3099643"/>
            <a:ext cx="8115300" cy="7300147"/>
          </a:xfrm>
          <a:custGeom>
            <a:avLst/>
            <a:gdLst/>
            <a:ahLst/>
            <a:cxnLst/>
            <a:rect r="r" b="b" t="t" l="l"/>
            <a:pathLst>
              <a:path h="7300147" w="8115300">
                <a:moveTo>
                  <a:pt x="0" y="0"/>
                </a:moveTo>
                <a:lnTo>
                  <a:pt x="8115300" y="0"/>
                </a:lnTo>
                <a:lnTo>
                  <a:pt x="8115300" y="7300147"/>
                </a:lnTo>
                <a:lnTo>
                  <a:pt x="0" y="7300147"/>
                </a:lnTo>
                <a:lnTo>
                  <a:pt x="0" y="0"/>
                </a:lnTo>
                <a:close/>
              </a:path>
            </a:pathLst>
          </a:custGeom>
          <a:blipFill>
            <a:blip r:embed="rId4"/>
            <a:stretch>
              <a:fillRect l="0" t="0" r="0" b="0"/>
            </a:stretch>
          </a:blipFill>
        </p:spPr>
      </p:sp>
      <p:sp>
        <p:nvSpPr>
          <p:cNvPr name="TextBox 5" id="5"/>
          <p:cNvSpPr txBox="true"/>
          <p:nvPr/>
        </p:nvSpPr>
        <p:spPr>
          <a:xfrm rot="0">
            <a:off x="3371437" y="1242265"/>
            <a:ext cx="11545127" cy="1069342"/>
          </a:xfrm>
          <a:prstGeom prst="rect">
            <a:avLst/>
          </a:prstGeom>
        </p:spPr>
        <p:txBody>
          <a:bodyPr anchor="t" rtlCol="false" tIns="0" lIns="0" bIns="0" rIns="0">
            <a:spAutoFit/>
          </a:bodyPr>
          <a:lstStyle/>
          <a:p>
            <a:pPr algn="ctr" marL="0" indent="0" lvl="0">
              <a:lnSpc>
                <a:spcPts val="5680"/>
              </a:lnSpc>
              <a:spcBef>
                <a:spcPct val="0"/>
              </a:spcBef>
            </a:pPr>
            <a:r>
              <a:rPr lang="en-US" sz="8000">
                <a:solidFill>
                  <a:srgbClr val="4B7CEB"/>
                </a:solidFill>
                <a:latin typeface="Agrandir Medium"/>
              </a:rPr>
              <a:t>USE CASE PLAN</a:t>
            </a:r>
          </a:p>
        </p:txBody>
      </p:sp>
      <p:sp>
        <p:nvSpPr>
          <p:cNvPr name="TextBox 6" id="6"/>
          <p:cNvSpPr txBox="true"/>
          <p:nvPr/>
        </p:nvSpPr>
        <p:spPr>
          <a:xfrm rot="0">
            <a:off x="1028700" y="449580"/>
            <a:ext cx="9562226" cy="579120"/>
          </a:xfrm>
          <a:prstGeom prst="rect">
            <a:avLst/>
          </a:prstGeom>
        </p:spPr>
        <p:txBody>
          <a:bodyPr anchor="t" rtlCol="false" tIns="0" lIns="0" bIns="0" rIns="0">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p>
        </p:txBody>
      </p:sp>
      <p:sp>
        <p:nvSpPr>
          <p:cNvPr name="TextBox 7" id="7"/>
          <p:cNvSpPr txBox="true"/>
          <p:nvPr/>
        </p:nvSpPr>
        <p:spPr>
          <a:xfrm rot="0">
            <a:off x="1926937" y="2426605"/>
            <a:ext cx="6249421" cy="556641"/>
          </a:xfrm>
          <a:prstGeom prst="rect">
            <a:avLst/>
          </a:prstGeom>
        </p:spPr>
        <p:txBody>
          <a:bodyPr anchor="t" rtlCol="false" tIns="0" lIns="0" bIns="0" rIns="0">
            <a:spAutoFit/>
          </a:bodyPr>
          <a:lstStyle/>
          <a:p>
            <a:pPr marL="0" indent="0" lvl="0">
              <a:lnSpc>
                <a:spcPts val="2982"/>
              </a:lnSpc>
              <a:spcBef>
                <a:spcPct val="0"/>
              </a:spcBef>
            </a:pPr>
            <a:r>
              <a:rPr lang="en-US" sz="4200">
                <a:solidFill>
                  <a:srgbClr val="2E2E2E"/>
                </a:solidFill>
                <a:latin typeface="Agrandir Medium"/>
              </a:rPr>
              <a:t>Mobile</a:t>
            </a:r>
          </a:p>
        </p:txBody>
      </p:sp>
      <p:sp>
        <p:nvSpPr>
          <p:cNvPr name="TextBox 8" id="8"/>
          <p:cNvSpPr txBox="true"/>
          <p:nvPr/>
        </p:nvSpPr>
        <p:spPr>
          <a:xfrm rot="0">
            <a:off x="9144000" y="2426605"/>
            <a:ext cx="6249421" cy="556641"/>
          </a:xfrm>
          <a:prstGeom prst="rect">
            <a:avLst/>
          </a:prstGeom>
        </p:spPr>
        <p:txBody>
          <a:bodyPr anchor="t" rtlCol="false" tIns="0" lIns="0" bIns="0" rIns="0">
            <a:spAutoFit/>
          </a:bodyPr>
          <a:lstStyle/>
          <a:p>
            <a:pPr marL="0" indent="0" lvl="0">
              <a:lnSpc>
                <a:spcPts val="2982"/>
              </a:lnSpc>
              <a:spcBef>
                <a:spcPct val="0"/>
              </a:spcBef>
            </a:pPr>
            <a:r>
              <a:rPr lang="en-US" sz="4200">
                <a:solidFill>
                  <a:srgbClr val="2E2E2E"/>
                </a:solidFill>
                <a:latin typeface="Agrandir Medium"/>
              </a:rPr>
              <a:t>Website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3371437" y="2378282"/>
            <a:ext cx="10838667" cy="7388358"/>
          </a:xfrm>
          <a:custGeom>
            <a:avLst/>
            <a:gdLst/>
            <a:ahLst/>
            <a:cxnLst/>
            <a:rect r="r" b="b" t="t" l="l"/>
            <a:pathLst>
              <a:path h="7388358" w="10838667">
                <a:moveTo>
                  <a:pt x="0" y="0"/>
                </a:moveTo>
                <a:lnTo>
                  <a:pt x="10838667" y="0"/>
                </a:lnTo>
                <a:lnTo>
                  <a:pt x="10838667" y="7388358"/>
                </a:lnTo>
                <a:lnTo>
                  <a:pt x="0" y="7388358"/>
                </a:lnTo>
                <a:lnTo>
                  <a:pt x="0" y="0"/>
                </a:lnTo>
                <a:close/>
              </a:path>
            </a:pathLst>
          </a:custGeom>
          <a:blipFill>
            <a:blip r:embed="rId2"/>
            <a:stretch>
              <a:fillRect l="0" t="0" r="0" b="0"/>
            </a:stretch>
          </a:blipFill>
        </p:spPr>
      </p:sp>
      <p:sp>
        <p:nvSpPr>
          <p:cNvPr name="TextBox 3" id="3"/>
          <p:cNvSpPr txBox="true"/>
          <p:nvPr/>
        </p:nvSpPr>
        <p:spPr>
          <a:xfrm rot="0">
            <a:off x="1028700" y="449580"/>
            <a:ext cx="9562226" cy="579120"/>
          </a:xfrm>
          <a:prstGeom prst="rect">
            <a:avLst/>
          </a:prstGeom>
        </p:spPr>
        <p:txBody>
          <a:bodyPr anchor="t" rtlCol="false" tIns="0" lIns="0" bIns="0" rIns="0">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p>
        </p:txBody>
      </p:sp>
      <p:sp>
        <p:nvSpPr>
          <p:cNvPr name="TextBox 4" id="4"/>
          <p:cNvSpPr txBox="true"/>
          <p:nvPr/>
        </p:nvSpPr>
        <p:spPr>
          <a:xfrm rot="0">
            <a:off x="3371437" y="1242265"/>
            <a:ext cx="11545127" cy="1069342"/>
          </a:xfrm>
          <a:prstGeom prst="rect">
            <a:avLst/>
          </a:prstGeom>
        </p:spPr>
        <p:txBody>
          <a:bodyPr anchor="t" rtlCol="false" tIns="0" lIns="0" bIns="0" rIns="0">
            <a:spAutoFit/>
          </a:bodyPr>
          <a:lstStyle/>
          <a:p>
            <a:pPr algn="ctr" marL="0" indent="0" lvl="0">
              <a:lnSpc>
                <a:spcPts val="5680"/>
              </a:lnSpc>
              <a:spcBef>
                <a:spcPct val="0"/>
              </a:spcBef>
            </a:pPr>
            <a:r>
              <a:rPr lang="en-US" sz="8000">
                <a:solidFill>
                  <a:srgbClr val="4B7CEB"/>
                </a:solidFill>
                <a:latin typeface="Agrandir Medium"/>
              </a:rPr>
              <a:t>Design plan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4369583" y="2871320"/>
            <a:ext cx="9548833" cy="5789748"/>
          </a:xfrm>
          <a:custGeom>
            <a:avLst/>
            <a:gdLst/>
            <a:ahLst/>
            <a:cxnLst/>
            <a:rect r="r" b="b" t="t" l="l"/>
            <a:pathLst>
              <a:path h="5789748" w="9548833">
                <a:moveTo>
                  <a:pt x="0" y="0"/>
                </a:moveTo>
                <a:lnTo>
                  <a:pt x="9548834" y="0"/>
                </a:lnTo>
                <a:lnTo>
                  <a:pt x="9548834" y="5789748"/>
                </a:lnTo>
                <a:lnTo>
                  <a:pt x="0" y="5789748"/>
                </a:lnTo>
                <a:lnTo>
                  <a:pt x="0" y="0"/>
                </a:lnTo>
                <a:close/>
              </a:path>
            </a:pathLst>
          </a:custGeom>
          <a:blipFill>
            <a:blip r:embed="rId2"/>
            <a:stretch>
              <a:fillRect l="-25531" t="-8515" r="-12023" b="-19095"/>
            </a:stretch>
          </a:blipFill>
        </p:spPr>
      </p:sp>
      <p:sp>
        <p:nvSpPr>
          <p:cNvPr name="TextBox 3" id="3"/>
          <p:cNvSpPr txBox="true"/>
          <p:nvPr/>
        </p:nvSpPr>
        <p:spPr>
          <a:xfrm rot="0">
            <a:off x="1028700" y="449580"/>
            <a:ext cx="9562226" cy="579120"/>
          </a:xfrm>
          <a:prstGeom prst="rect">
            <a:avLst/>
          </a:prstGeom>
        </p:spPr>
        <p:txBody>
          <a:bodyPr anchor="t" rtlCol="false" tIns="0" lIns="0" bIns="0" rIns="0">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p>
        </p:txBody>
      </p:sp>
      <p:sp>
        <p:nvSpPr>
          <p:cNvPr name="TextBox 4" id="4"/>
          <p:cNvSpPr txBox="true"/>
          <p:nvPr/>
        </p:nvSpPr>
        <p:spPr>
          <a:xfrm rot="0">
            <a:off x="3371437" y="1242265"/>
            <a:ext cx="11545127" cy="1069342"/>
          </a:xfrm>
          <a:prstGeom prst="rect">
            <a:avLst/>
          </a:prstGeom>
        </p:spPr>
        <p:txBody>
          <a:bodyPr anchor="t" rtlCol="false" tIns="0" lIns="0" bIns="0" rIns="0">
            <a:spAutoFit/>
          </a:bodyPr>
          <a:lstStyle/>
          <a:p>
            <a:pPr algn="ctr" marL="0" indent="0" lvl="0">
              <a:lnSpc>
                <a:spcPts val="5680"/>
              </a:lnSpc>
              <a:spcBef>
                <a:spcPct val="0"/>
              </a:spcBef>
            </a:pPr>
            <a:r>
              <a:rPr lang="en-US" sz="8000">
                <a:solidFill>
                  <a:srgbClr val="4B7CEB"/>
                </a:solidFill>
                <a:latin typeface="Agrandir Medium"/>
              </a:rPr>
              <a:t>Design plan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2978492" y="2912036"/>
            <a:ext cx="12331016" cy="5749032"/>
          </a:xfrm>
          <a:custGeom>
            <a:avLst/>
            <a:gdLst/>
            <a:ahLst/>
            <a:cxnLst/>
            <a:rect r="r" b="b" t="t" l="l"/>
            <a:pathLst>
              <a:path h="5749032" w="12331016">
                <a:moveTo>
                  <a:pt x="0" y="0"/>
                </a:moveTo>
                <a:lnTo>
                  <a:pt x="12331016" y="0"/>
                </a:lnTo>
                <a:lnTo>
                  <a:pt x="12331016" y="5749032"/>
                </a:lnTo>
                <a:lnTo>
                  <a:pt x="0" y="5749032"/>
                </a:lnTo>
                <a:lnTo>
                  <a:pt x="0" y="0"/>
                </a:lnTo>
                <a:close/>
              </a:path>
            </a:pathLst>
          </a:custGeom>
          <a:blipFill>
            <a:blip r:embed="rId2"/>
            <a:stretch>
              <a:fillRect l="0" t="-708" r="-22562" b="0"/>
            </a:stretch>
          </a:blipFill>
        </p:spPr>
      </p:sp>
      <p:sp>
        <p:nvSpPr>
          <p:cNvPr name="TextBox 3" id="3"/>
          <p:cNvSpPr txBox="true"/>
          <p:nvPr/>
        </p:nvSpPr>
        <p:spPr>
          <a:xfrm rot="0">
            <a:off x="1028700" y="449580"/>
            <a:ext cx="9562226" cy="579120"/>
          </a:xfrm>
          <a:prstGeom prst="rect">
            <a:avLst/>
          </a:prstGeom>
        </p:spPr>
        <p:txBody>
          <a:bodyPr anchor="t" rtlCol="false" tIns="0" lIns="0" bIns="0" rIns="0">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p>
        </p:txBody>
      </p:sp>
      <p:sp>
        <p:nvSpPr>
          <p:cNvPr name="TextBox 4" id="4"/>
          <p:cNvSpPr txBox="true"/>
          <p:nvPr/>
        </p:nvSpPr>
        <p:spPr>
          <a:xfrm rot="0">
            <a:off x="3371437" y="1242265"/>
            <a:ext cx="11545127" cy="1069342"/>
          </a:xfrm>
          <a:prstGeom prst="rect">
            <a:avLst/>
          </a:prstGeom>
        </p:spPr>
        <p:txBody>
          <a:bodyPr anchor="t" rtlCol="false" tIns="0" lIns="0" bIns="0" rIns="0">
            <a:spAutoFit/>
          </a:bodyPr>
          <a:lstStyle/>
          <a:p>
            <a:pPr algn="ctr" marL="0" indent="0" lvl="0">
              <a:lnSpc>
                <a:spcPts val="5680"/>
              </a:lnSpc>
              <a:spcBef>
                <a:spcPct val="0"/>
              </a:spcBef>
            </a:pPr>
            <a:r>
              <a:rPr lang="en-US" sz="8000">
                <a:solidFill>
                  <a:srgbClr val="4B7CEB"/>
                </a:solidFill>
                <a:latin typeface="Agrandir Medium"/>
              </a:rPr>
              <a:t>Design plan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3958716" y="2748334"/>
            <a:ext cx="10370568" cy="6509966"/>
          </a:xfrm>
          <a:custGeom>
            <a:avLst/>
            <a:gdLst/>
            <a:ahLst/>
            <a:cxnLst/>
            <a:rect r="r" b="b" t="t" l="l"/>
            <a:pathLst>
              <a:path h="6509966" w="10370568">
                <a:moveTo>
                  <a:pt x="0" y="0"/>
                </a:moveTo>
                <a:lnTo>
                  <a:pt x="10370568" y="0"/>
                </a:lnTo>
                <a:lnTo>
                  <a:pt x="10370568" y="6509966"/>
                </a:lnTo>
                <a:lnTo>
                  <a:pt x="0" y="6509966"/>
                </a:lnTo>
                <a:lnTo>
                  <a:pt x="0" y="0"/>
                </a:lnTo>
                <a:close/>
              </a:path>
            </a:pathLst>
          </a:custGeom>
          <a:blipFill>
            <a:blip r:embed="rId2"/>
            <a:stretch>
              <a:fillRect l="-18903" t="-47" r="0" b="-11736"/>
            </a:stretch>
          </a:blipFill>
        </p:spPr>
      </p:sp>
      <p:sp>
        <p:nvSpPr>
          <p:cNvPr name="TextBox 3" id="3"/>
          <p:cNvSpPr txBox="true"/>
          <p:nvPr/>
        </p:nvSpPr>
        <p:spPr>
          <a:xfrm rot="0">
            <a:off x="1028700" y="449580"/>
            <a:ext cx="9562226" cy="579120"/>
          </a:xfrm>
          <a:prstGeom prst="rect">
            <a:avLst/>
          </a:prstGeom>
        </p:spPr>
        <p:txBody>
          <a:bodyPr anchor="t" rtlCol="false" tIns="0" lIns="0" bIns="0" rIns="0">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p>
        </p:txBody>
      </p:sp>
      <p:sp>
        <p:nvSpPr>
          <p:cNvPr name="TextBox 4" id="4"/>
          <p:cNvSpPr txBox="true"/>
          <p:nvPr/>
        </p:nvSpPr>
        <p:spPr>
          <a:xfrm rot="0">
            <a:off x="3371437" y="1242265"/>
            <a:ext cx="11545127" cy="1069342"/>
          </a:xfrm>
          <a:prstGeom prst="rect">
            <a:avLst/>
          </a:prstGeom>
        </p:spPr>
        <p:txBody>
          <a:bodyPr anchor="t" rtlCol="false" tIns="0" lIns="0" bIns="0" rIns="0">
            <a:spAutoFit/>
          </a:bodyPr>
          <a:lstStyle/>
          <a:p>
            <a:pPr algn="ctr" marL="0" indent="0" lvl="0">
              <a:lnSpc>
                <a:spcPts val="5680"/>
              </a:lnSpc>
              <a:spcBef>
                <a:spcPct val="0"/>
              </a:spcBef>
            </a:pPr>
            <a:r>
              <a:rPr lang="en-US" sz="8000">
                <a:solidFill>
                  <a:srgbClr val="4B7CEB"/>
                </a:solidFill>
                <a:latin typeface="Agrandir Medium"/>
              </a:rPr>
              <a:t>Design plan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2301212" y="3415979"/>
            <a:ext cx="3663507" cy="3783670"/>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562" r="0" b="-22562"/>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B7CEB"/>
            </a:solidFill>
          </p:spPr>
        </p:sp>
      </p:grpSp>
      <p:grpSp>
        <p:nvGrpSpPr>
          <p:cNvPr name="Group 6" id="6"/>
          <p:cNvGrpSpPr>
            <a:grpSpLocks noChangeAspect="true"/>
          </p:cNvGrpSpPr>
          <p:nvPr/>
        </p:nvGrpSpPr>
        <p:grpSpPr>
          <a:xfrm rot="0">
            <a:off x="7479194" y="3415979"/>
            <a:ext cx="3663507" cy="3783670"/>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7567" t="0" r="-27567"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A7AAC"/>
            </a:solidFill>
          </p:spPr>
        </p:sp>
      </p:grpSp>
      <p:grpSp>
        <p:nvGrpSpPr>
          <p:cNvPr name="Group 9" id="9"/>
          <p:cNvGrpSpPr>
            <a:grpSpLocks noChangeAspect="true"/>
          </p:cNvGrpSpPr>
          <p:nvPr/>
        </p:nvGrpSpPr>
        <p:grpSpPr>
          <a:xfrm rot="0">
            <a:off x="12657176" y="3415979"/>
            <a:ext cx="3663507" cy="3783670"/>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27422" t="0" r="-27422"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BA51"/>
            </a:solidFill>
          </p:spPr>
        </p:sp>
      </p:grpSp>
      <p:sp>
        <p:nvSpPr>
          <p:cNvPr name="Freeform 12" id="12"/>
          <p:cNvSpPr/>
          <p:nvPr/>
        </p:nvSpPr>
        <p:spPr>
          <a:xfrm flipH="false" flipV="false" rot="0">
            <a:off x="5351444" y="5577639"/>
            <a:ext cx="1637273" cy="1718511"/>
          </a:xfrm>
          <a:custGeom>
            <a:avLst/>
            <a:gdLst/>
            <a:ahLst/>
            <a:cxnLst/>
            <a:rect r="r" b="b" t="t" l="l"/>
            <a:pathLst>
              <a:path h="1718511" w="1637273">
                <a:moveTo>
                  <a:pt x="0" y="0"/>
                </a:moveTo>
                <a:lnTo>
                  <a:pt x="1637272" y="0"/>
                </a:lnTo>
                <a:lnTo>
                  <a:pt x="1637272" y="1718511"/>
                </a:lnTo>
                <a:lnTo>
                  <a:pt x="0" y="1718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685553">
            <a:off x="11421029" y="2648293"/>
            <a:ext cx="1792349" cy="1835739"/>
          </a:xfrm>
          <a:custGeom>
            <a:avLst/>
            <a:gdLst/>
            <a:ahLst/>
            <a:cxnLst/>
            <a:rect r="r" b="b" t="t" l="l"/>
            <a:pathLst>
              <a:path h="1835739" w="1792349">
                <a:moveTo>
                  <a:pt x="0" y="0"/>
                </a:moveTo>
                <a:lnTo>
                  <a:pt x="1792349" y="0"/>
                </a:lnTo>
                <a:lnTo>
                  <a:pt x="1792349" y="1835739"/>
                </a:lnTo>
                <a:lnTo>
                  <a:pt x="0" y="18357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260915" y="1171575"/>
            <a:ext cx="13766169" cy="1069342"/>
          </a:xfrm>
          <a:prstGeom prst="rect">
            <a:avLst/>
          </a:prstGeom>
        </p:spPr>
        <p:txBody>
          <a:bodyPr anchor="t" rtlCol="false" tIns="0" lIns="0" bIns="0" rIns="0">
            <a:spAutoFit/>
          </a:bodyPr>
          <a:lstStyle/>
          <a:p>
            <a:pPr algn="ctr" marL="0" indent="0" lvl="0">
              <a:lnSpc>
                <a:spcPts val="5680"/>
              </a:lnSpc>
              <a:spcBef>
                <a:spcPct val="0"/>
              </a:spcBef>
            </a:pPr>
            <a:r>
              <a:rPr lang="en-US" sz="8000">
                <a:solidFill>
                  <a:srgbClr val="2D2828"/>
                </a:solidFill>
                <a:latin typeface="Agrandir Medium"/>
              </a:rPr>
              <a:t>Meet our</a:t>
            </a:r>
            <a:r>
              <a:rPr lang="en-US" sz="8000" strike="noStrike" u="none">
                <a:solidFill>
                  <a:srgbClr val="2D2828"/>
                </a:solidFill>
                <a:latin typeface="Agrandir Medium"/>
              </a:rPr>
              <a:t> team</a:t>
            </a:r>
          </a:p>
        </p:txBody>
      </p:sp>
      <p:sp>
        <p:nvSpPr>
          <p:cNvPr name="TextBox 15" id="15"/>
          <p:cNvSpPr txBox="true"/>
          <p:nvPr/>
        </p:nvSpPr>
        <p:spPr>
          <a:xfrm rot="0">
            <a:off x="7364936" y="7580370"/>
            <a:ext cx="3892023" cy="1071699"/>
          </a:xfrm>
          <a:prstGeom prst="rect">
            <a:avLst/>
          </a:prstGeom>
        </p:spPr>
        <p:txBody>
          <a:bodyPr anchor="t" rtlCol="false" tIns="0" lIns="0" bIns="0" rIns="0">
            <a:spAutoFit/>
          </a:bodyPr>
          <a:lstStyle/>
          <a:p>
            <a:pPr algn="ctr">
              <a:lnSpc>
                <a:spcPts val="2879"/>
              </a:lnSpc>
            </a:pPr>
            <a:r>
              <a:rPr lang="en-US" sz="2057">
                <a:solidFill>
                  <a:srgbClr val="FA7AAC"/>
                </a:solidFill>
                <a:latin typeface="Montserrat Semi-Bold Bold"/>
              </a:rPr>
              <a:t>ALFARIZZY SUBHAN</a:t>
            </a:r>
          </a:p>
          <a:p>
            <a:pPr algn="ctr">
              <a:lnSpc>
                <a:spcPts val="2879"/>
              </a:lnSpc>
              <a:spcBef>
                <a:spcPct val="0"/>
              </a:spcBef>
            </a:pPr>
            <a:r>
              <a:rPr lang="en-US" sz="2057">
                <a:solidFill>
                  <a:srgbClr val="000000"/>
                </a:solidFill>
                <a:latin typeface="Montserrat Semi-Bold Bold"/>
              </a:rPr>
              <a:t>FRONT-END DEVELOPER (MOBILE)</a:t>
            </a:r>
          </a:p>
        </p:txBody>
      </p:sp>
      <p:sp>
        <p:nvSpPr>
          <p:cNvPr name="TextBox 16" id="16"/>
          <p:cNvSpPr txBox="true"/>
          <p:nvPr/>
        </p:nvSpPr>
        <p:spPr>
          <a:xfrm rot="0">
            <a:off x="12714601" y="7580370"/>
            <a:ext cx="3548657" cy="1071626"/>
          </a:xfrm>
          <a:prstGeom prst="rect">
            <a:avLst/>
          </a:prstGeom>
        </p:spPr>
        <p:txBody>
          <a:bodyPr anchor="t" rtlCol="false" tIns="0" lIns="0" bIns="0" rIns="0">
            <a:spAutoFit/>
          </a:bodyPr>
          <a:lstStyle/>
          <a:p>
            <a:pPr algn="ctr">
              <a:lnSpc>
                <a:spcPts val="2884"/>
              </a:lnSpc>
            </a:pPr>
            <a:r>
              <a:rPr lang="en-US" sz="2060">
                <a:solidFill>
                  <a:srgbClr val="FFBA51"/>
                </a:solidFill>
                <a:latin typeface="Montserrat Semi-Bold Bold"/>
              </a:rPr>
              <a:t>MUHAMMAD ASKAH</a:t>
            </a:r>
          </a:p>
          <a:p>
            <a:pPr algn="ctr" marL="0" indent="0" lvl="0">
              <a:lnSpc>
                <a:spcPts val="2884"/>
              </a:lnSpc>
              <a:spcBef>
                <a:spcPct val="0"/>
              </a:spcBef>
            </a:pPr>
            <a:r>
              <a:rPr lang="en-US" sz="2060">
                <a:solidFill>
                  <a:srgbClr val="FFBA51"/>
                </a:solidFill>
                <a:latin typeface="Montserrat Semi-Bold Bold"/>
              </a:rPr>
              <a:t>FRONT-END DEVELOPER (WEBSITE)</a:t>
            </a:r>
          </a:p>
        </p:txBody>
      </p:sp>
      <p:sp>
        <p:nvSpPr>
          <p:cNvPr name="TextBox 17" id="17"/>
          <p:cNvSpPr txBox="true"/>
          <p:nvPr/>
        </p:nvSpPr>
        <p:spPr>
          <a:xfrm rot="0">
            <a:off x="1967317" y="7580370"/>
            <a:ext cx="4331298" cy="709749"/>
          </a:xfrm>
          <a:prstGeom prst="rect">
            <a:avLst/>
          </a:prstGeom>
        </p:spPr>
        <p:txBody>
          <a:bodyPr anchor="t" rtlCol="false" tIns="0" lIns="0" bIns="0" rIns="0">
            <a:spAutoFit/>
          </a:bodyPr>
          <a:lstStyle/>
          <a:p>
            <a:pPr algn="ctr">
              <a:lnSpc>
                <a:spcPts val="2879"/>
              </a:lnSpc>
            </a:pPr>
            <a:r>
              <a:rPr lang="en-US" sz="2057">
                <a:solidFill>
                  <a:srgbClr val="4B7CEB"/>
                </a:solidFill>
                <a:latin typeface="Montserrat Semi-Bold Bold"/>
              </a:rPr>
              <a:t>ZAKI ALJABBAR</a:t>
            </a:r>
          </a:p>
          <a:p>
            <a:pPr algn="ctr" marL="0" indent="0" lvl="0">
              <a:lnSpc>
                <a:spcPts val="2879"/>
              </a:lnSpc>
              <a:spcBef>
                <a:spcPct val="0"/>
              </a:spcBef>
            </a:pPr>
            <a:r>
              <a:rPr lang="en-US" sz="2057">
                <a:solidFill>
                  <a:srgbClr val="000000"/>
                </a:solidFill>
                <a:latin typeface="Montserrat Semi-Bold"/>
              </a:rPr>
              <a:t>BACKEND DEVELOPER</a:t>
            </a:r>
          </a:p>
        </p:txBody>
      </p:sp>
      <p:sp>
        <p:nvSpPr>
          <p:cNvPr name="TextBox 18" id="18"/>
          <p:cNvSpPr txBox="true"/>
          <p:nvPr/>
        </p:nvSpPr>
        <p:spPr>
          <a:xfrm rot="0">
            <a:off x="1028700" y="449580"/>
            <a:ext cx="9562226" cy="579120"/>
          </a:xfrm>
          <a:prstGeom prst="rect">
            <a:avLst/>
          </a:prstGeom>
        </p:spPr>
        <p:txBody>
          <a:bodyPr anchor="t" rtlCol="false" tIns="0" lIns="0" bIns="0" rIns="0">
            <a:spAutoFit/>
          </a:bodyPr>
          <a:lstStyle/>
          <a:p>
            <a:pPr>
              <a:lnSpc>
                <a:spcPts val="2340"/>
              </a:lnSpc>
            </a:pPr>
            <a:r>
              <a:rPr lang="en-US" sz="1500">
                <a:solidFill>
                  <a:srgbClr val="4B7CEB"/>
                </a:solidFill>
                <a:latin typeface="Montserrat Bold"/>
              </a:rPr>
              <a:t>Pemanfaatan Aplikasi Web dan Mobile untuk Memperluas Jangkauan Bisnis Jajanan Mang Adul</a:t>
            </a:r>
          </a:p>
          <a:p>
            <a:pPr>
              <a:lnSpc>
                <a:spcPts val="23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DAFmIWjMj8I</dc:identifier>
  <dcterms:modified xsi:type="dcterms:W3CDTF">2011-08-01T06:04:30Z</dcterms:modified>
  <cp:revision>1</cp:revision>
  <dc:title>Yellow And Red Creative Memphis Digital Marketing Presentation</dc:title>
</cp:coreProperties>
</file>